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6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10698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ReviveAI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256032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Proposal for The Leela Hotels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Dormant B2B Revenue Recovery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184648" y="3931920"/>
            <a:ext cx="1828800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20624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Pilot  |  All 6 Properties  |  Corporate-Managed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603504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 |  March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Opportunity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past B2B bookers are your most valuable untapped revenue source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2514600" cy="2286000"/>
          </a:xfrm>
          <a:prstGeom prst="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10">
                <a:alpha val="7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55448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5,000+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68680" y="21488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dormant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contacts across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Leela properties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29260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MICE, Weddings, Social, Corporate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520440" y="1371600"/>
            <a:ext cx="2514600" cy="2286000"/>
          </a:xfrm>
          <a:prstGeom prst="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10">
                <a:alpha val="7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520440" y="155448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6-24 mo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657600" y="21488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Since their last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booking or event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any Leela property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0" y="29260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structured re-engagement today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309360" y="1371600"/>
            <a:ext cx="2514600" cy="2286000"/>
          </a:xfrm>
          <a:prstGeom prst="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10">
                <a:alpha val="7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309360" y="155448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₹20-40 Cr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446520" y="21488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unrealised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sitting in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dormant database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46520" y="29260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average deal sizes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9098280" y="1371600"/>
            <a:ext cx="2514600" cy="2286000"/>
          </a:xfrm>
          <a:prstGeom prst="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10">
                <a:alpha val="7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098280" y="155448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5-8x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9235440" y="21488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Cheaper to re-engage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past booker than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acquire a new one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235440" y="29260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benchmark for luxury hospitality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31520" y="402336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731520" y="4434840"/>
            <a:ext cx="5303520" cy="1645920"/>
          </a:xfrm>
          <a:prstGeom prst="rect">
            <a:avLst>
              <a:gd name="adj" fmla="val 4444"/>
            </a:avLst>
          </a:prstGeom>
          <a:solidFill>
            <a:srgbClr val="FFFFFF"/>
          </a:solidFill>
          <a:ln/>
        </p:spPr>
      </p:sp>
      <p:sp>
        <p:nvSpPr>
          <p:cNvPr id="23" name="Text 21"/>
          <p:cNvSpPr/>
          <p:nvPr/>
        </p:nvSpPr>
        <p:spPr>
          <a:xfrm>
            <a:off x="914400" y="457200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Sales teams manually track past bookers in spreadsheets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14400" y="4864608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No structured follow-up — contacts go cold permanently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914400" y="5157216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Generic mass emails with low personalisation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14400" y="544982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No visibility into which dormant contacts are worth pursuing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914400" y="5742432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Revenue walks out the door to competitors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309360" y="402336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ReviveAI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309360" y="4434840"/>
            <a:ext cx="5303520" cy="1645920"/>
          </a:xfrm>
          <a:prstGeom prst="rect">
            <a:avLst>
              <a:gd name="adj" fmla="val 4444"/>
            </a:avLst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6492240" y="457200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AI analyses every dormant contact and scores their recovery potential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492240" y="4864608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Automated 5-email journeys with luxury-grade personalisation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492240" y="5157216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Smart targeting based on past spend, segment, and engagement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492240" y="544982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Tele-caller workflows with AI-generated call briefs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492240" y="5742432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Real-time dashboards tracking revenue recovered per property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What’s Included in the 90-Day Pilot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you need to start recovering dormant B2B revenue — one flat fee, no surprises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135331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🏨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64592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6 Properties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Onboarded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Mumbai BKC, Delhi Aerocity,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Goa, Bengaluru, Jaipur,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Hyderabad — fully configured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venues, packages, pricing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383280" y="128016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83280" y="135331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474720" y="164592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Contact Database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474720" y="201168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and clean your entire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dormant B2B database.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Deduplication, segmentation,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AI scoring included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6217920" y="128016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217920" y="135331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309360" y="164592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AI-Powered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Campaigns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309360" y="201168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offer creation with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AI targeting. Smart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matching across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segments and properties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9052560" y="128016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052560" y="135331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✉️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144000" y="164592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Email Journey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0" y="201168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5-step email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journeys with open and click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tracking. Up to 50,000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emails during the pilot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548640" y="297180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48640" y="304495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📞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40080" y="333756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Tele-Caller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Workflows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370332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call briefs,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 management,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logging, and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 lead escalation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383280" y="297180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383280" y="304495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📈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3474720" y="333756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Dashboards &amp;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Reporting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474720" y="370332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funnel metrics,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property-wise performance,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tracking, and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report summaries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217920" y="297180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6217920" y="304495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🎨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309360" y="333756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Template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Setup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09360" y="370332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Leela-branded email templates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matching your design language.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Property-specific customisation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hotel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9052560" y="297180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9052560" y="304495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🤖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9144000" y="333756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Content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Generation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9144000" y="370332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AI writes personalised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copy, subject lines,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scripts, and targeting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548640" y="466344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548640" y="473659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🛡️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640080" y="502920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Frequency &amp;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Delivery Controls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40080" y="539496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send windows, contact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 caps, journey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exclusion rules, and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cooldown periods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383280" y="466344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3383280" y="473659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👥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3474720" y="502920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User Accounts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Training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3474720" y="539496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10 user accounts with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 access. 2 training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sessions for the corporate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included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6217920" y="466344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6217920" y="473659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🔧</a:t>
            </a:r>
            <a:endParaRPr lang="en-US" sz="1800" dirty="0"/>
          </a:p>
        </p:txBody>
      </p:sp>
      <p:sp>
        <p:nvSpPr>
          <p:cNvPr id="47" name="Text 45"/>
          <p:cNvSpPr/>
          <p:nvPr/>
        </p:nvSpPr>
        <p:spPr>
          <a:xfrm>
            <a:off x="6309360" y="502920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Dedicated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6309360" y="539496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support during the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period. Direct access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the ReviveAI team for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issues or requests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9052560" y="4663440"/>
            <a:ext cx="2606040" cy="1508760"/>
          </a:xfrm>
          <a:prstGeom prst="rect">
            <a:avLst>
              <a:gd name="adj" fmla="val 484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9052560" y="4736592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📋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9144000" y="502920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 Review &amp;</a:t>
            </a:r>
            <a:endParaRPr lang="en-US" sz="10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Report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9144000" y="539496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end-of-pilot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with revenue recovered,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contacts re-engaged, and</a:t>
            </a:r>
            <a:endParaRPr lang="en-US" sz="8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 for scale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16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 Investment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flat fee. Everything included. No hidden costs.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286000" y="1371600"/>
            <a:ext cx="7616952" cy="2926080"/>
          </a:xfrm>
          <a:prstGeom prst="rect">
            <a:avLst>
              <a:gd name="adj" fmla="val 3750"/>
            </a:avLst>
          </a:prstGeom>
          <a:solidFill>
            <a:srgbClr val="2A2420"/>
          </a:solidFill>
          <a:ln/>
        </p:spPr>
      </p:sp>
      <p:sp>
        <p:nvSpPr>
          <p:cNvPr id="6" name="Shape 4"/>
          <p:cNvSpPr/>
          <p:nvPr/>
        </p:nvSpPr>
        <p:spPr>
          <a:xfrm>
            <a:off x="2286000" y="1371600"/>
            <a:ext cx="7616952" cy="45720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0" y="1554480"/>
            <a:ext cx="76169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Pilot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286000" y="2011680"/>
            <a:ext cx="76169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₹5,00,000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2286000" y="2743200"/>
            <a:ext cx="7616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fee  |  All-inclusive  |  All 6 properties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743200" y="3246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Platform setup &amp; configuration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120640" y="3246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Data migration &amp; AI scoring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498080" y="3246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Unlimited campaigns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43200" y="3566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Up to 50,000 emails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120640" y="3566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AI content generation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498080" y="3566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Training &amp; support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152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Projected ROI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31520" y="5029200"/>
            <a:ext cx="2011680" cy="1280160"/>
          </a:xfrm>
          <a:prstGeom prst="rect">
            <a:avLst>
              <a:gd name="adj" fmla="val 5714"/>
            </a:avLst>
          </a:prstGeom>
          <a:solidFill>
            <a:srgbClr val="2A2420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51663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₹5L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731520" y="57150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9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017520" y="5029200"/>
            <a:ext cx="2011680" cy="1280160"/>
          </a:xfrm>
          <a:prstGeom prst="rect">
            <a:avLst>
              <a:gd name="adj" fmla="val 5714"/>
            </a:avLst>
          </a:prstGeom>
          <a:solidFill>
            <a:srgbClr val="2A2420"/>
          </a:solidFill>
          <a:ln/>
        </p:spPr>
      </p:sp>
      <p:sp>
        <p:nvSpPr>
          <p:cNvPr id="21" name="Text 19"/>
          <p:cNvSpPr/>
          <p:nvPr/>
        </p:nvSpPr>
        <p:spPr>
          <a:xfrm>
            <a:off x="3017520" y="51663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40-60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3017520" y="57150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</a:t>
            </a:r>
            <a:endParaRPr lang="en-US" sz="9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Enquiries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5303520" y="5029200"/>
            <a:ext cx="2011680" cy="1280160"/>
          </a:xfrm>
          <a:prstGeom prst="rect">
            <a:avLst>
              <a:gd name="adj" fmla="val 5714"/>
            </a:avLst>
          </a:prstGeom>
          <a:solidFill>
            <a:srgbClr val="2A2420"/>
          </a:solidFill>
          <a:ln/>
        </p:spPr>
      </p:sp>
      <p:sp>
        <p:nvSpPr>
          <p:cNvPr id="24" name="Text 22"/>
          <p:cNvSpPr/>
          <p:nvPr/>
        </p:nvSpPr>
        <p:spPr>
          <a:xfrm>
            <a:off x="5303520" y="51663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15-25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303520" y="57150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</a:t>
            </a:r>
            <a:endParaRPr lang="en-US" sz="9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7589520" y="5029200"/>
            <a:ext cx="2011680" cy="1280160"/>
          </a:xfrm>
          <a:prstGeom prst="rect">
            <a:avLst>
              <a:gd name="adj" fmla="val 5714"/>
            </a:avLst>
          </a:prstGeom>
          <a:solidFill>
            <a:srgbClr val="2A2420"/>
          </a:solidFill>
          <a:ln/>
        </p:spPr>
      </p:sp>
      <p:sp>
        <p:nvSpPr>
          <p:cNvPr id="27" name="Text 25"/>
          <p:cNvSpPr/>
          <p:nvPr/>
        </p:nvSpPr>
        <p:spPr>
          <a:xfrm>
            <a:off x="7589520" y="51663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₹40-60L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7589520" y="57150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Revenue</a:t>
            </a:r>
            <a:endParaRPr lang="en-US" sz="9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Recovered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9875520" y="5029200"/>
            <a:ext cx="2011680" cy="1280160"/>
          </a:xfrm>
          <a:prstGeom prst="rect">
            <a:avLst>
              <a:gd name="adj" fmla="val 5714"/>
            </a:avLst>
          </a:prstGeom>
          <a:solidFill>
            <a:srgbClr val="2A2420"/>
          </a:solidFill>
          <a:ln/>
        </p:spPr>
      </p:sp>
      <p:sp>
        <p:nvSpPr>
          <p:cNvPr id="30" name="Text 28"/>
          <p:cNvSpPr/>
          <p:nvPr/>
        </p:nvSpPr>
        <p:spPr>
          <a:xfrm>
            <a:off x="9875520" y="51663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8-12x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9875520" y="57150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on</a:t>
            </a:r>
            <a:endParaRPr lang="en-US" sz="9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0" y="6492240"/>
            <a:ext cx="12188952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3" name="Text 31"/>
          <p:cNvSpPr/>
          <p:nvPr/>
        </p:nvSpPr>
        <p:spPr>
          <a:xfrm>
            <a:off x="731520" y="65379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Post-pilot: Subscription pricing to be mutually agreed based on pilot results and scale of rollout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Timeline &amp; Next Steps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sign-off to first results in under 4 weeks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2651760" cy="3200400"/>
          </a:xfrm>
          <a:prstGeom prst="rect">
            <a:avLst>
              <a:gd name="adj" fmla="val 275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280160"/>
            <a:ext cx="2651760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389888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8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1-2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48640" y="16459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Onboarding &amp;</a:t>
            </a:r>
            <a:endParaRPr lang="en-US" sz="13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Setup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21945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Collect contact data from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Leela corporate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5800" y="27432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Configure all 6 properties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85800" y="3291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Import and segment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dormant database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85800" y="38404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Set up brand templates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email design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00400" y="256032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8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429000" y="1280160"/>
            <a:ext cx="2651760" cy="3200400"/>
          </a:xfrm>
          <a:prstGeom prst="rect">
            <a:avLst>
              <a:gd name="adj" fmla="val 275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429000" y="1280160"/>
            <a:ext cx="2651760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16" name="Text 14"/>
          <p:cNvSpPr/>
          <p:nvPr/>
        </p:nvSpPr>
        <p:spPr>
          <a:xfrm>
            <a:off x="3429000" y="1389888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8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429000" y="16459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Campaign</a:t>
            </a:r>
            <a:endParaRPr lang="en-US" sz="13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Launch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21945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First campaign goes live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(top 2 properties)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566160" y="27432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AI targeting selects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highest-potential contacts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566160" y="3291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Email journeys begin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sending automatically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566160" y="38404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Tele-caller briefs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generated for follow-up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080760" y="256032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8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309360" y="1280160"/>
            <a:ext cx="2651760" cy="3200400"/>
          </a:xfrm>
          <a:prstGeom prst="rect">
            <a:avLst>
              <a:gd name="adj" fmla="val 275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309360" y="1280160"/>
            <a:ext cx="2651760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25" name="Text 23"/>
          <p:cNvSpPr/>
          <p:nvPr/>
        </p:nvSpPr>
        <p:spPr>
          <a:xfrm>
            <a:off x="6309360" y="1389888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8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4-10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309360" y="16459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 &amp;</a:t>
            </a:r>
            <a:endParaRPr lang="en-US" sz="13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Optimise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446520" y="21945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Expand to all 6 properties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446520" y="27432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Launch additional campaigns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segments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446520" y="3291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Weekly performance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shared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46520" y="38404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AI optimises targeting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response 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961120" y="256032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8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9189720" y="1280160"/>
            <a:ext cx="2651760" cy="3200400"/>
          </a:xfrm>
          <a:prstGeom prst="rect">
            <a:avLst>
              <a:gd name="adj" fmla="val 275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16200000">
              <a:srgbClr val="00000008">
                <a:alpha val="7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9189720" y="1280160"/>
            <a:ext cx="2651760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4" name="Text 32"/>
          <p:cNvSpPr/>
          <p:nvPr/>
        </p:nvSpPr>
        <p:spPr>
          <a:xfrm>
            <a:off x="9189720" y="1389888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8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11-12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9189720" y="16459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</a:t>
            </a:r>
            <a:endParaRPr lang="en-US" sz="13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Decide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9326880" y="21945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Comprehensive pilot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report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9326880" y="27432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Revenue recovered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investment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9326880" y="3291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Recommendation for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rollout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9326880" y="38404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Subscription pricing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31520" y="4754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Need from The Leela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731520" y="5212080"/>
            <a:ext cx="10698480" cy="1280160"/>
          </a:xfrm>
          <a:prstGeom prst="rect">
            <a:avLst>
              <a:gd name="adj" fmla="val 5714"/>
            </a:avLst>
          </a:prstGeom>
          <a:solidFill>
            <a:srgbClr val="FFFFFF"/>
          </a:solidFill>
          <a:ln/>
        </p:spPr>
      </p:sp>
      <p:sp>
        <p:nvSpPr>
          <p:cNvPr id="42" name="Shape 40"/>
          <p:cNvSpPr/>
          <p:nvPr/>
        </p:nvSpPr>
        <p:spPr>
          <a:xfrm>
            <a:off x="1554480" y="5321808"/>
            <a:ext cx="320040" cy="320040"/>
          </a:xfrm>
          <a:prstGeom prst="rect">
            <a:avLst>
              <a:gd name="adj" fmla="val 48571"/>
            </a:avLst>
          </a:prstGeom>
          <a:solidFill>
            <a:srgbClr val="B8913A"/>
          </a:solidFill>
          <a:ln/>
        </p:spPr>
      </p:sp>
      <p:sp>
        <p:nvSpPr>
          <p:cNvPr id="43" name="Text 41"/>
          <p:cNvSpPr/>
          <p:nvPr/>
        </p:nvSpPr>
        <p:spPr>
          <a:xfrm>
            <a:off x="1554480" y="532180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914400" y="568756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Dormant Contact Database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914400" y="594360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export of past B2B bookers (MICE, Wedding, Social, Corporate)</a:t>
            </a:r>
            <a:endParaRPr lang="en-US" sz="8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all 6 properties — names, companies, contact details, event history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4251960" y="5321808"/>
            <a:ext cx="320040" cy="320040"/>
          </a:xfrm>
          <a:prstGeom prst="rect">
            <a:avLst>
              <a:gd name="adj" fmla="val 48571"/>
            </a:avLst>
          </a:prstGeom>
          <a:solidFill>
            <a:srgbClr val="B8913A"/>
          </a:solidFill>
          <a:ln/>
        </p:spPr>
      </p:sp>
      <p:sp>
        <p:nvSpPr>
          <p:cNvPr id="47" name="Text 45"/>
          <p:cNvSpPr/>
          <p:nvPr/>
        </p:nvSpPr>
        <p:spPr>
          <a:xfrm>
            <a:off x="4251960" y="532180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3611880" y="568756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Property Details &amp; Assets</a:t>
            </a:r>
            <a:endParaRPr lang="en-US" sz="1050" dirty="0"/>
          </a:p>
        </p:txBody>
      </p:sp>
      <p:sp>
        <p:nvSpPr>
          <p:cNvPr id="49" name="Text 47"/>
          <p:cNvSpPr/>
          <p:nvPr/>
        </p:nvSpPr>
        <p:spPr>
          <a:xfrm>
            <a:off x="3611880" y="594360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information, packages, pricing, property images, and</a:t>
            </a:r>
            <a:endParaRPr lang="en-US" sz="8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banner images for each hotel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6949440" y="5321808"/>
            <a:ext cx="320040" cy="320040"/>
          </a:xfrm>
          <a:prstGeom prst="rect">
            <a:avLst>
              <a:gd name="adj" fmla="val 48571"/>
            </a:avLst>
          </a:prstGeom>
          <a:solidFill>
            <a:srgbClr val="B8913A"/>
          </a:solidFill>
          <a:ln/>
        </p:spPr>
      </p:sp>
      <p:sp>
        <p:nvSpPr>
          <p:cNvPr id="51" name="Text 49"/>
          <p:cNvSpPr/>
          <p:nvPr/>
        </p:nvSpPr>
        <p:spPr>
          <a:xfrm>
            <a:off x="6949440" y="532180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6309360" y="568756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&amp; Approvals</a:t>
            </a:r>
            <a:endParaRPr lang="en-US" sz="1050" dirty="0"/>
          </a:p>
        </p:txBody>
      </p:sp>
      <p:sp>
        <p:nvSpPr>
          <p:cNvPr id="53" name="Text 51"/>
          <p:cNvSpPr/>
          <p:nvPr/>
        </p:nvSpPr>
        <p:spPr>
          <a:xfrm>
            <a:off x="6309360" y="594360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sender domain (e.g., campaigns@theleela.com), brand guidelines,</a:t>
            </a:r>
            <a:endParaRPr lang="en-US" sz="8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designated point of contact for approvals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9646920" y="5321808"/>
            <a:ext cx="320040" cy="320040"/>
          </a:xfrm>
          <a:prstGeom prst="rect">
            <a:avLst>
              <a:gd name="adj" fmla="val 48571"/>
            </a:avLst>
          </a:prstGeom>
          <a:solidFill>
            <a:srgbClr val="B8913A"/>
          </a:solidFill>
          <a:ln/>
        </p:spPr>
      </p:sp>
      <p:sp>
        <p:nvSpPr>
          <p:cNvPr id="55" name="Text 53"/>
          <p:cNvSpPr/>
          <p:nvPr/>
        </p:nvSpPr>
        <p:spPr>
          <a:xfrm>
            <a:off x="9646920" y="532180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56" name="Text 54"/>
          <p:cNvSpPr/>
          <p:nvPr/>
        </p:nvSpPr>
        <p:spPr>
          <a:xfrm>
            <a:off x="9006840" y="568756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C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User List</a:t>
            </a:r>
            <a:endParaRPr lang="en-US" sz="1050" dirty="0"/>
          </a:p>
        </p:txBody>
      </p:sp>
      <p:sp>
        <p:nvSpPr>
          <p:cNvPr id="57" name="Text 55"/>
          <p:cNvSpPr/>
          <p:nvPr/>
        </p:nvSpPr>
        <p:spPr>
          <a:xfrm>
            <a:off x="9006840" y="594360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 and roles for platform access — who from the corporate team</a:t>
            </a:r>
            <a:endParaRPr lang="en-US" sz="8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 be managing campaigns and reviewing performance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16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 Success Metrics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we’ll measure the impact together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383280" cy="1554480"/>
          </a:xfrm>
          <a:prstGeom prst="rect">
            <a:avLst>
              <a:gd name="adj" fmla="val 4706"/>
            </a:avLst>
          </a:prstGeom>
          <a:solidFill>
            <a:srgbClr val="2A2420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630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500+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Contacts Re-engaged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3317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Dormant contacts who opened</a:t>
            </a:r>
            <a:endParaRPr lang="en-US" sz="95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least one email during the pilot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389120" y="1371600"/>
            <a:ext cx="3383280" cy="1554480"/>
          </a:xfrm>
          <a:prstGeom prst="rect">
            <a:avLst>
              <a:gd name="adj" fmla="val 4706"/>
            </a:avLst>
          </a:prstGeom>
          <a:solidFill>
            <a:srgbClr val="2A2420"/>
          </a:solidFill>
          <a:ln/>
        </p:spPr>
      </p:sp>
      <p:sp>
        <p:nvSpPr>
          <p:cNvPr id="10" name="Text 8"/>
          <p:cNvSpPr/>
          <p:nvPr/>
        </p:nvSpPr>
        <p:spPr>
          <a:xfrm>
            <a:off x="4389120" y="14630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35%+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4389120" y="20116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Open Rate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0" y="23317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benchmark for luxury</a:t>
            </a:r>
            <a:endParaRPr lang="en-US" sz="95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hospitality is 20-25%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8046720" y="1371600"/>
            <a:ext cx="3383280" cy="1554480"/>
          </a:xfrm>
          <a:prstGeom prst="rect">
            <a:avLst>
              <a:gd name="adj" fmla="val 4706"/>
            </a:avLst>
          </a:prstGeom>
          <a:solidFill>
            <a:srgbClr val="2A2420"/>
          </a:solidFill>
          <a:ln/>
        </p:spPr>
      </p:sp>
      <p:sp>
        <p:nvSpPr>
          <p:cNvPr id="14" name="Text 12"/>
          <p:cNvSpPr/>
          <p:nvPr/>
        </p:nvSpPr>
        <p:spPr>
          <a:xfrm>
            <a:off x="8046720" y="14630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12-15%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8046720" y="20116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Click-Through Rate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0" y="23317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Contacts who clicked a CTA</a:t>
            </a:r>
            <a:endParaRPr lang="en-US" sz="95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visited a landing page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731520" y="3200400"/>
            <a:ext cx="3383280" cy="1554480"/>
          </a:xfrm>
          <a:prstGeom prst="rect">
            <a:avLst>
              <a:gd name="adj" fmla="val 4706"/>
            </a:avLst>
          </a:prstGeom>
          <a:solidFill>
            <a:srgbClr val="2A2420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32918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40-60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731520" y="3840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Qualified Enquiries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4400" y="41605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submissions and call</a:t>
            </a:r>
            <a:endParaRPr lang="en-US" sz="95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conversions from dormant contacts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389120" y="3200400"/>
            <a:ext cx="3383280" cy="1554480"/>
          </a:xfrm>
          <a:prstGeom prst="rect">
            <a:avLst>
              <a:gd name="adj" fmla="val 4706"/>
            </a:avLst>
          </a:prstGeom>
          <a:solidFill>
            <a:srgbClr val="2A2420"/>
          </a:solidFill>
          <a:ln/>
        </p:spPr>
      </p:sp>
      <p:sp>
        <p:nvSpPr>
          <p:cNvPr id="22" name="Text 20"/>
          <p:cNvSpPr/>
          <p:nvPr/>
        </p:nvSpPr>
        <p:spPr>
          <a:xfrm>
            <a:off x="4389120" y="32918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₹40-60L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4389120" y="3840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Recovered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0" y="41605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 bookings and events</a:t>
            </a:r>
            <a:endParaRPr lang="en-US" sz="95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converted from dormant database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8046720" y="3200400"/>
            <a:ext cx="3383280" cy="1554480"/>
          </a:xfrm>
          <a:prstGeom prst="rect">
            <a:avLst>
              <a:gd name="adj" fmla="val 4706"/>
            </a:avLst>
          </a:prstGeom>
          <a:solidFill>
            <a:srgbClr val="2A2420"/>
          </a:solidFill>
          <a:ln/>
        </p:spPr>
      </p:sp>
      <p:sp>
        <p:nvSpPr>
          <p:cNvPr id="26" name="Text 24"/>
          <p:cNvSpPr/>
          <p:nvPr/>
        </p:nvSpPr>
        <p:spPr>
          <a:xfrm>
            <a:off x="8046720" y="32918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8-12x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8046720" y="3840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229600" y="41605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recovered relative</a:t>
            </a:r>
            <a:endParaRPr lang="en-US" sz="95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pilot investment of ₹5L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286000" y="5212080"/>
            <a:ext cx="7616952" cy="1188720"/>
          </a:xfrm>
          <a:prstGeom prst="rect">
            <a:avLst>
              <a:gd name="adj" fmla="val 7692"/>
            </a:avLst>
          </a:prstGeom>
          <a:solidFill>
            <a:srgbClr val="2A2420"/>
          </a:solidFill>
          <a:ln/>
        </p:spPr>
      </p:sp>
      <p:sp>
        <p:nvSpPr>
          <p:cNvPr id="30" name="Shape 28"/>
          <p:cNvSpPr/>
          <p:nvPr/>
        </p:nvSpPr>
        <p:spPr>
          <a:xfrm>
            <a:off x="2286000" y="5212080"/>
            <a:ext cx="7616952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1" name="Text 29"/>
          <p:cNvSpPr/>
          <p:nvPr/>
        </p:nvSpPr>
        <p:spPr>
          <a:xfrm>
            <a:off x="2286000" y="5349240"/>
            <a:ext cx="76169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B891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Recover Your Dormant Revenue?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2286000" y="5760720"/>
            <a:ext cx="76169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Let’s get started. We can have the platform live within 2 weeks of sign-off.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0" y="6537960"/>
            <a:ext cx="12188952" cy="36576"/>
          </a:xfrm>
          <a:prstGeom prst="rect">
            <a:avLst/>
          </a:prstGeom>
          <a:solidFill>
            <a:srgbClr val="B8913A"/>
          </a:solidFill>
          <a:ln/>
        </p:spPr>
      </p:sp>
      <p:sp>
        <p:nvSpPr>
          <p:cNvPr id="34" name="Text 32"/>
          <p:cNvSpPr/>
          <p:nvPr/>
        </p:nvSpPr>
        <p:spPr>
          <a:xfrm>
            <a:off x="731520" y="65379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ReviveAI  |  Pilot Proposal  |  The Leela Hotels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2026-03-05T17:42:11Z</dcterms:created>
  <dcterms:modified xsi:type="dcterms:W3CDTF">2026-03-05T17:42:11Z</dcterms:modified>
</cp:coreProperties>
</file>